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63" r:id="rId5"/>
    <p:sldId id="275" r:id="rId6"/>
    <p:sldId id="276" r:id="rId7"/>
    <p:sldId id="277" r:id="rId8"/>
    <p:sldId id="279" r:id="rId9"/>
    <p:sldId id="278" r:id="rId10"/>
    <p:sldId id="280" r:id="rId11"/>
    <p:sldId id="282" r:id="rId12"/>
    <p:sldId id="283" r:id="rId13"/>
    <p:sldId id="284" r:id="rId14"/>
    <p:sldId id="264" r:id="rId15"/>
    <p:sldId id="267" r:id="rId16"/>
    <p:sldId id="281" r:id="rId17"/>
    <p:sldId id="265" r:id="rId18"/>
  </p:sldIdLst>
  <p:sldSz cx="12192000" cy="6858000"/>
  <p:notesSz cx="6858000" cy="9144000"/>
  <p:embeddedFontLst>
    <p:embeddedFont>
      <p:font typeface="Koverwatch" panose="02020603020101020101" pitchFamily="18" charset="-127"/>
      <p:regular r:id="rId20"/>
    </p:embeddedFont>
    <p:embeddedFont>
      <p:font typeface="다음_Regular" panose="02000603060000000000" pitchFamily="2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onsub GWAK" initials="MG" lastIdx="1" clrIdx="0">
    <p:extLst>
      <p:ext uri="{19B8F6BF-5375-455C-9EA6-DF929625EA0E}">
        <p15:presenceInfo xmlns:p15="http://schemas.microsoft.com/office/powerpoint/2012/main" userId="07ca017a85984e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AE49-0C04-44E1-86EC-253D6F0366DB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CAF4-9D83-456E-9F39-9B3647E0B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7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74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8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66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8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85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9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4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92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8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9CAF4-9D83-456E-9F39-9B3647E0B1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2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2859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5403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724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723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3455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75008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5768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42131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62171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0673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3315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21738-B750-47A1-97F9-03668BE33C45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A3AF4-B816-4E4E-8506-B004D7DA5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2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ebnautes.tistory.com/995" TargetMode="External"/><Relationship Id="rId3" Type="http://schemas.openxmlformats.org/officeDocument/2006/relationships/hyperlink" Target="http://www.rasplay.org/" TargetMode="External"/><Relationship Id="rId7" Type="http://schemas.openxmlformats.org/officeDocument/2006/relationships/hyperlink" Target="https://developer.android.com/index.html" TargetMode="External"/><Relationship Id="rId2" Type="http://schemas.openxmlformats.org/officeDocument/2006/relationships/hyperlink" Target="https://www.raspberrypi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" TargetMode="External"/><Relationship Id="rId5" Type="http://schemas.openxmlformats.org/officeDocument/2006/relationships/hyperlink" Target="http://www.inflearn.com/" TargetMode="External"/><Relationship Id="rId4" Type="http://schemas.openxmlformats.org/officeDocument/2006/relationships/hyperlink" Target="https://github.com/eclipse/californiu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9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91780" y="0"/>
            <a:ext cx="440844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41779" y="2751207"/>
            <a:ext cx="3411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사물인터넷 기반</a:t>
            </a:r>
            <a:endParaRPr lang="en-US" altLang="ko-KR" sz="4400" i="1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400" i="1" dirty="0" err="1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가시광</a:t>
            </a:r>
            <a:r>
              <a:rPr lang="ko-KR" altLang="en-US" sz="4400" i="1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통신 서비스 </a:t>
            </a:r>
            <a:endParaRPr lang="en-US" altLang="ko-KR" sz="4400" i="1" dirty="0" smtClean="0">
              <a:solidFill>
                <a:srgbClr val="FFC000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4400" i="1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기술 개발</a:t>
            </a:r>
            <a:endParaRPr lang="ko-KR" altLang="en-US" sz="4400" i="1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167192" y="2721044"/>
            <a:ext cx="38576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41779" y="2322522"/>
            <a:ext cx="388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dirty="0" smtClean="0">
                <a:solidFill>
                  <a:schemeClr val="bg1">
                    <a:alpha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종합 설계 프로젝트</a:t>
            </a:r>
            <a:r>
              <a:rPr lang="en-US" altLang="ko-KR" sz="1600" dirty="0" smtClean="0">
                <a:solidFill>
                  <a:schemeClr val="bg1">
                    <a:alpha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1600" dirty="0">
              <a:solidFill>
                <a:schemeClr val="bg1">
                  <a:alpha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7619" y="637671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Team :</a:t>
            </a:r>
            <a:r>
              <a:rPr lang="ko-KR" altLang="en-US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pc="3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7087" y="5129809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- 5</a:t>
            </a:r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주차 발표 </a:t>
            </a:r>
            <a:r>
              <a:rPr lang="en-US" altLang="ko-KR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-</a:t>
            </a:r>
            <a:endParaRPr lang="ko-KR" altLang="en-US" sz="2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047" y="5983511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Professor : </a:t>
            </a:r>
            <a:r>
              <a:rPr lang="ko-KR" altLang="en-US" spc="3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고석주 교수님</a:t>
            </a:r>
            <a:endParaRPr lang="ko-KR" altLang="en-US" spc="3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137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3284" y="298503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app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프로토타입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505" y="1010242"/>
            <a:ext cx="2723263" cy="48413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15" y="985929"/>
            <a:ext cx="2736939" cy="486566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31940" y="1874203"/>
            <a:ext cx="2190748" cy="2090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31940" y="2259101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1940" y="2626110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31940" y="2999331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731940" y="3363224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731940" y="3727113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31940" y="4091014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31940" y="4464232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985810" y="3034749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85809" y="2661528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985809" y="2288307"/>
            <a:ext cx="2368651" cy="214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985808" y="1849343"/>
            <a:ext cx="2368651" cy="3649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606069" y="6000557"/>
            <a:ext cx="1885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프로토타입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실행화면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54973" y="4991279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간단한 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채팅앱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4973" y="5427936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검색된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device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목록이 나타남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4973" y="5864592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앱상에서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활성화 가능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3278" y="1276392"/>
            <a:ext cx="810444" cy="177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871686" y="1293149"/>
            <a:ext cx="1262984" cy="195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15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16" y="2275718"/>
            <a:ext cx="3337102" cy="172203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933788" y="633593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DB </a:t>
            </a:r>
            <a:r>
              <a:rPr lang="ko-KR" altLang="en-US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활용 코드 분석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3355" y="175249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Mysql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63459" y="1752498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database java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연동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3355" y="5391389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웹상에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있는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오픈소스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참고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7040" y="4034002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mysql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57" y="2365776"/>
            <a:ext cx="1651093" cy="22605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49508" y="462909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jdbc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35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09747" y="152835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Mysql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0237" y="4877018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db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java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연동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code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93" y="975553"/>
            <a:ext cx="5818496" cy="36365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571" y="2381166"/>
            <a:ext cx="5079899" cy="31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809747" y="152835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Mysql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2271" y="480667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db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java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연동 실행화면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91" y="676055"/>
            <a:ext cx="6095175" cy="3809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22" y="3308179"/>
            <a:ext cx="5302368" cy="33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42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19113421">
            <a:off x="1611446" y="5272907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4" y="4892416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줄무늬가 있는 오른쪽 화살표 1"/>
          <p:cNvSpPr/>
          <p:nvPr/>
        </p:nvSpPr>
        <p:spPr>
          <a:xfrm rot="18924767">
            <a:off x="2244895" y="1471674"/>
            <a:ext cx="7147249" cy="2631233"/>
          </a:xfrm>
          <a:prstGeom prst="stripedRightArrow">
            <a:avLst>
              <a:gd name="adj1" fmla="val 50000"/>
              <a:gd name="adj2" fmla="val 6950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20342" y="2411514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오픈소스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분석과 조사는 조금 더 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2722" y="3030170"/>
            <a:ext cx="3219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app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의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layout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을 구상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74760" y="1792858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db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설계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99182" y="3648826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raspberry pi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에서 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6174" y="4267482"/>
            <a:ext cx="6774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raspberry pi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와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Arduino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간의 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9294" y="4886138"/>
            <a:ext cx="4772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raspberry pi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간의 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 구축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322835" y="5755604"/>
            <a:ext cx="1696" cy="62653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27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4522855" y="595586"/>
            <a:ext cx="5669280" cy="863097"/>
          </a:xfrm>
          <a:prstGeom prst="parallelogram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113421">
            <a:off x="2037783" y="5979368"/>
            <a:ext cx="41752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4" y="5760159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4457544" y="521565"/>
            <a:ext cx="5669280" cy="86309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24099" y="660725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프로젝트에 사용하는 물품</a:t>
            </a:r>
            <a:endParaRPr lang="ko-KR" altLang="en-US" sz="32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1798536"/>
            <a:ext cx="8397552" cy="47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20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4522855" y="595586"/>
            <a:ext cx="5669280" cy="863097"/>
          </a:xfrm>
          <a:prstGeom prst="parallelogram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19113421">
            <a:off x="2037783" y="5979368"/>
            <a:ext cx="41752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9524" y="5760159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4457544" y="521565"/>
            <a:ext cx="5669280" cy="863097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6515" y="657193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참고 사이트</a:t>
            </a:r>
            <a:endParaRPr lang="ko-KR" altLang="en-US" sz="32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260836" y="1754156"/>
            <a:ext cx="4677754" cy="1169551"/>
            <a:chOff x="2967134" y="1754156"/>
            <a:chExt cx="4677754" cy="1169551"/>
          </a:xfrm>
        </p:grpSpPr>
        <p:sp>
          <p:nvSpPr>
            <p:cNvPr id="5" name="TextBox 4"/>
            <p:cNvSpPr txBox="1"/>
            <p:nvPr/>
          </p:nvSpPr>
          <p:spPr>
            <a:xfrm>
              <a:off x="2967134" y="1754156"/>
              <a:ext cx="19575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◆ </a:t>
              </a:r>
              <a:r>
                <a:rPr lang="en-US" altLang="ko-KR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Raspberry pi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5694" y="2277376"/>
              <a:ext cx="4079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2"/>
                </a:rPr>
                <a:t>https</a:t>
              </a:r>
              <a:r>
                <a:rPr lang="en-US" altLang="ko-KR" dirty="0">
                  <a:latin typeface="다음_Regular" panose="02000603060000000000" pitchFamily="2" charset="-127"/>
                  <a:ea typeface="다음_Regular" panose="02000603060000000000" pitchFamily="2" charset="-127"/>
                  <a:hlinkClick r:id="rId2"/>
                </a:rPr>
                <a:t>://www.raspberrypi.org</a:t>
              </a: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2"/>
                </a:rPr>
                <a:t>/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다음_Regular" panose="02000603060000000000" pitchFamily="2" charset="-127"/>
                  <a:ea typeface="다음_Regular" panose="02000603060000000000" pitchFamily="2" charset="-127"/>
                  <a:hlinkClick r:id="rId3"/>
                </a:rPr>
                <a:t>http://www.rasplay.org</a:t>
              </a: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3"/>
                </a:rPr>
                <a:t>/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260836" y="3152400"/>
            <a:ext cx="5656227" cy="892552"/>
            <a:chOff x="3016894" y="3100876"/>
            <a:chExt cx="5656227" cy="892552"/>
          </a:xfrm>
        </p:grpSpPr>
        <p:sp>
          <p:nvSpPr>
            <p:cNvPr id="16" name="TextBox 15"/>
            <p:cNvSpPr txBox="1"/>
            <p:nvPr/>
          </p:nvSpPr>
          <p:spPr>
            <a:xfrm>
              <a:off x="3016894" y="3100876"/>
              <a:ext cx="1058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◆ </a:t>
              </a:r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coap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15454" y="3624096"/>
              <a:ext cx="5057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다음_Regular" panose="02000603060000000000" pitchFamily="2" charset="-127"/>
                  <a:ea typeface="다음_Regular" panose="02000603060000000000" pitchFamily="2" charset="-127"/>
                  <a:hlinkClick r:id="rId4"/>
                </a:rPr>
                <a:t>https://</a:t>
              </a: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4"/>
                </a:rPr>
                <a:t>github.com/eclipse/californium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887431" y="1754156"/>
            <a:ext cx="4100929" cy="1169551"/>
            <a:chOff x="3086302" y="4314802"/>
            <a:chExt cx="4100929" cy="1169551"/>
          </a:xfrm>
        </p:grpSpPr>
        <p:sp>
          <p:nvSpPr>
            <p:cNvPr id="18" name="TextBox 17"/>
            <p:cNvSpPr txBox="1"/>
            <p:nvPr/>
          </p:nvSpPr>
          <p:spPr>
            <a:xfrm>
              <a:off x="3086302" y="4314802"/>
              <a:ext cx="861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◆ </a:t>
              </a:r>
              <a:r>
                <a:rPr lang="en-US" altLang="ko-KR" sz="2800" dirty="0" err="1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db</a:t>
              </a:r>
              <a:r>
                <a:rPr lang="en-US" altLang="ko-KR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 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84862" y="4838022"/>
              <a:ext cx="35023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5"/>
                </a:rPr>
                <a:t>http://www.inflearn.com</a:t>
              </a:r>
              <a:endPara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6"/>
                </a:rPr>
                <a:t>http://www.mysql.com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56449" y="3176615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Googling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413236" y="4426045"/>
            <a:ext cx="6088974" cy="1169551"/>
            <a:chOff x="3086302" y="4314802"/>
            <a:chExt cx="6088974" cy="1169551"/>
          </a:xfrm>
        </p:grpSpPr>
        <p:sp>
          <p:nvSpPr>
            <p:cNvPr id="22" name="TextBox 21"/>
            <p:cNvSpPr txBox="1"/>
            <p:nvPr/>
          </p:nvSpPr>
          <p:spPr>
            <a:xfrm>
              <a:off x="3086302" y="4314802"/>
              <a:ext cx="2816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◆ </a:t>
              </a:r>
              <a:r>
                <a:rPr lang="en-US" altLang="ko-KR" sz="2800" dirty="0" smtClean="0">
                  <a:latin typeface="Koverwatch" panose="02020603020101020101" pitchFamily="18" charset="-127"/>
                  <a:ea typeface="Koverwatch" panose="02020603020101020101" pitchFamily="18" charset="-127"/>
                </a:rPr>
                <a:t>Bluetooth &amp; android</a:t>
              </a:r>
              <a:endPara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4862" y="4838022"/>
              <a:ext cx="54904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다음_Regular" panose="02000603060000000000" pitchFamily="2" charset="-127"/>
                  <a:ea typeface="다음_Regular" panose="02000603060000000000" pitchFamily="2" charset="-127"/>
                  <a:hlinkClick r:id="rId7"/>
                </a:rPr>
                <a:t>https://</a:t>
              </a: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7"/>
                </a:rPr>
                <a:t>developer.android.com/index.html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다음_Regular" panose="02000603060000000000" pitchFamily="2" charset="-127"/>
                  <a:ea typeface="다음_Regular" panose="02000603060000000000" pitchFamily="2" charset="-127"/>
                  <a:hlinkClick r:id="rId8"/>
                </a:rPr>
                <a:t>http://</a:t>
              </a:r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  <a:hlinkClick r:id="rId8"/>
                </a:rPr>
                <a:t>webnautes.tistory.com/995</a:t>
              </a:r>
              <a:endParaRPr lang="en-US" altLang="ko-KR" dirty="0" smtClean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806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91553" y="478730"/>
            <a:ext cx="6107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i="1" dirty="0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2016.10.07</a:t>
            </a:r>
            <a:endParaRPr lang="ko-KR" altLang="en-US" sz="13800" i="1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2370138"/>
            <a:ext cx="12191999" cy="211772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47229" y="2591425"/>
            <a:ext cx="4097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감사합니다</a:t>
            </a:r>
            <a:r>
              <a:rPr lang="en-US" altLang="ko-KR" sz="8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.</a:t>
            </a:r>
            <a:endParaRPr lang="ko-KR" altLang="en-US" sz="88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047229" y="2710160"/>
            <a:ext cx="40975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075804" y="4062710"/>
            <a:ext cx="409754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61437" y="3876508"/>
            <a:ext cx="22685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3800" i="1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13800" i="1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28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057" y="0"/>
            <a:ext cx="12193057" cy="68585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9625" y="0"/>
            <a:ext cx="3648075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84098" y="2931926"/>
            <a:ext cx="23217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3.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4. </a:t>
            </a:r>
            <a:r>
              <a:rPr lang="ko-KR" altLang="en-US" sz="32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en-US" altLang="ko-KR" sz="32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8" name="대각선 방향의 모서리가 잘린 사각형 17"/>
          <p:cNvSpPr/>
          <p:nvPr/>
        </p:nvSpPr>
        <p:spPr>
          <a:xfrm>
            <a:off x="1019175" y="1742775"/>
            <a:ext cx="1438275" cy="752763"/>
          </a:xfrm>
          <a:prstGeom prst="snip2Diag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297161" y="1736638"/>
            <a:ext cx="939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목차</a:t>
            </a:r>
            <a:endParaRPr lang="ko-KR" altLang="en-US" sz="3600" dirty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14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8" y="4172627"/>
            <a:ext cx="3961895" cy="22285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73" y="658698"/>
            <a:ext cx="3961895" cy="22285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23547" y="584065"/>
            <a:ext cx="3994021" cy="24072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19113421">
            <a:off x="1611446" y="3584068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9524" y="3203577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333866" y="597670"/>
            <a:ext cx="4046353" cy="903769"/>
            <a:chOff x="3264196" y="1010092"/>
            <a:chExt cx="4046353" cy="903769"/>
          </a:xfrm>
        </p:grpSpPr>
        <p:sp>
          <p:nvSpPr>
            <p:cNvPr id="4" name="오각형 3"/>
            <p:cNvSpPr/>
            <p:nvPr/>
          </p:nvSpPr>
          <p:spPr>
            <a:xfrm>
              <a:off x="3264196" y="1126223"/>
              <a:ext cx="2945212" cy="787638"/>
            </a:xfrm>
            <a:prstGeom prst="homePlat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02419" y="1010092"/>
              <a:ext cx="1818167" cy="8080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56327" y="1210580"/>
              <a:ext cx="1510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첫 번째 회의</a:t>
              </a:r>
              <a:endParaRPr lang="ko-KR" altLang="en-US" sz="28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2" name="갈매기형 수장 11"/>
            <p:cNvSpPr/>
            <p:nvPr/>
          </p:nvSpPr>
          <p:spPr>
            <a:xfrm>
              <a:off x="5901056" y="1126222"/>
              <a:ext cx="861906" cy="787639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6448643" y="1126222"/>
              <a:ext cx="861906" cy="787639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333866" y="3873941"/>
            <a:ext cx="4046353" cy="903769"/>
            <a:chOff x="3416596" y="1162492"/>
            <a:chExt cx="4046353" cy="903769"/>
          </a:xfrm>
        </p:grpSpPr>
        <p:sp>
          <p:nvSpPr>
            <p:cNvPr id="24" name="오각형 23"/>
            <p:cNvSpPr/>
            <p:nvPr/>
          </p:nvSpPr>
          <p:spPr>
            <a:xfrm>
              <a:off x="3416596" y="1278623"/>
              <a:ext cx="2945212" cy="787638"/>
            </a:xfrm>
            <a:prstGeom prst="homePlat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554819" y="1162492"/>
              <a:ext cx="1818167" cy="8080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92697" y="1362980"/>
              <a:ext cx="1542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Koverwatch" panose="02020603020101020101" pitchFamily="18" charset="-127"/>
                  <a:ea typeface="Koverwatch" panose="02020603020101020101" pitchFamily="18" charset="-127"/>
                </a:rPr>
                <a:t>두 번째 회의</a:t>
              </a:r>
              <a:endParaRPr lang="ko-KR" altLang="en-US" sz="2800" dirty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6053456" y="1278622"/>
              <a:ext cx="861906" cy="787639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갈매기형 수장 27"/>
            <p:cNvSpPr/>
            <p:nvPr/>
          </p:nvSpPr>
          <p:spPr>
            <a:xfrm>
              <a:off x="6601043" y="1278622"/>
              <a:ext cx="861906" cy="787639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906225" y="1692825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하드웨어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(LINC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사업단 지원 물품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점검과 </a:t>
            </a:r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세팅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계획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6225" y="2142635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개발 환경 구축 방법 및 툴 회의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06225" y="2592445"/>
            <a:ext cx="317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오픈 소스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)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조사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0576" y="4974723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400" dirty="0">
                <a:latin typeface="Koverwatch" panose="02020603020101020101" pitchFamily="18" charset="-127"/>
                <a:ea typeface="Koverwatch" panose="02020603020101020101" pitchFamily="18" charset="-127"/>
              </a:rPr>
              <a:t>개발 환경 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테스트와 오류 분석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10576" y="5424533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오픈 소스 분석 결과 점검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53364" y="4100124"/>
            <a:ext cx="3994021" cy="24072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910576" y="5874343"/>
            <a:ext cx="543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오픈 소스 분석 결과를 토대로 </a:t>
            </a:r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프로토타입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개발 및 구축 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09333" y="3043431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C000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◆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app </a:t>
            </a:r>
            <a:r>
              <a:rPr lang="ko-KR" altLang="en-US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스터디</a:t>
            </a:r>
            <a:r>
              <a:rPr lang="ko-KR" altLang="en-US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방향 회의</a:t>
            </a:r>
            <a:endParaRPr lang="ko-KR" altLang="en-US" sz="2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702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3229458" y="3139467"/>
            <a:ext cx="653143" cy="531845"/>
          </a:xfrm>
          <a:prstGeom prst="parallelogram">
            <a:avLst/>
          </a:prstGeom>
          <a:solidFill>
            <a:srgbClr val="FFC000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평행 사변형 42"/>
          <p:cNvSpPr/>
          <p:nvPr/>
        </p:nvSpPr>
        <p:spPr>
          <a:xfrm>
            <a:off x="3784978" y="2890671"/>
            <a:ext cx="1119110" cy="911275"/>
          </a:xfrm>
          <a:prstGeom prst="parallelogram">
            <a:avLst/>
          </a:prstGeom>
          <a:solidFill>
            <a:srgbClr val="FFC000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평행 사변형 43"/>
          <p:cNvSpPr/>
          <p:nvPr/>
        </p:nvSpPr>
        <p:spPr>
          <a:xfrm>
            <a:off x="4750479" y="2890671"/>
            <a:ext cx="1119110" cy="911275"/>
          </a:xfrm>
          <a:prstGeom prst="parallelogram">
            <a:avLst/>
          </a:prstGeom>
          <a:solidFill>
            <a:srgbClr val="FFC000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평행 사변형 44"/>
          <p:cNvSpPr/>
          <p:nvPr/>
        </p:nvSpPr>
        <p:spPr>
          <a:xfrm>
            <a:off x="5715980" y="2890671"/>
            <a:ext cx="1119110" cy="911275"/>
          </a:xfrm>
          <a:prstGeom prst="parallelogram">
            <a:avLst/>
          </a:prstGeom>
          <a:solidFill>
            <a:srgbClr val="FFC000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평행 사변형 45"/>
          <p:cNvSpPr/>
          <p:nvPr/>
        </p:nvSpPr>
        <p:spPr>
          <a:xfrm>
            <a:off x="6681480" y="2890671"/>
            <a:ext cx="1119110" cy="911275"/>
          </a:xfrm>
          <a:prstGeom prst="parallelogram">
            <a:avLst/>
          </a:prstGeom>
          <a:solidFill>
            <a:srgbClr val="FFC000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평행 사변형 46"/>
          <p:cNvSpPr/>
          <p:nvPr/>
        </p:nvSpPr>
        <p:spPr>
          <a:xfrm>
            <a:off x="7665641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평행 사변형 47"/>
          <p:cNvSpPr/>
          <p:nvPr/>
        </p:nvSpPr>
        <p:spPr>
          <a:xfrm>
            <a:off x="8230490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평행 사변형 48"/>
          <p:cNvSpPr/>
          <p:nvPr/>
        </p:nvSpPr>
        <p:spPr>
          <a:xfrm>
            <a:off x="8795339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/>
          <p:cNvSpPr/>
          <p:nvPr/>
        </p:nvSpPr>
        <p:spPr>
          <a:xfrm>
            <a:off x="9360188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평행 사변형 50"/>
          <p:cNvSpPr/>
          <p:nvPr/>
        </p:nvSpPr>
        <p:spPr>
          <a:xfrm>
            <a:off x="9925037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/>
          <p:cNvSpPr/>
          <p:nvPr/>
        </p:nvSpPr>
        <p:spPr>
          <a:xfrm>
            <a:off x="10489886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평행 사변형 52"/>
          <p:cNvSpPr/>
          <p:nvPr/>
        </p:nvSpPr>
        <p:spPr>
          <a:xfrm>
            <a:off x="11054738" y="3139467"/>
            <a:ext cx="653143" cy="531845"/>
          </a:xfrm>
          <a:prstGeom prst="parallelogram">
            <a:avLst/>
          </a:prstGeom>
          <a:solidFill>
            <a:schemeClr val="bg1"/>
          </a:solidFill>
          <a:ln w="158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251608" y="3716758"/>
            <a:ext cx="1339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i="1" dirty="0" smtClean="0">
                <a:solidFill>
                  <a:schemeClr val="accent4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Timeline</a:t>
            </a:r>
            <a:endParaRPr lang="ko-KR" altLang="en-US" sz="2400" i="1" dirty="0">
              <a:solidFill>
                <a:schemeClr val="accent4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13092" y="412303"/>
            <a:ext cx="2634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개발 환경 구축</a:t>
            </a:r>
            <a:endParaRPr lang="ko-KR" altLang="en-US" sz="44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83014" y="1238124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</a:t>
            </a:r>
            <a:r>
              <a:rPr lang="en-US" altLang="ko-KR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ap</a:t>
            </a:r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 소스 분석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71413" y="1819139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</a:t>
            </a:r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 소스 분석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116596" y="4712168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app </a:t>
            </a:r>
            <a:r>
              <a:rPr lang="ko-KR" altLang="en-US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스터디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62241" y="4650612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app </a:t>
            </a:r>
            <a:r>
              <a:rPr lang="ko-KR" altLang="en-US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프로토타입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22470" y="5743466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DB(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M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y</a:t>
            </a:r>
            <a:r>
              <a:rPr lang="en-US" altLang="ko-KR" sz="32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sql</a:t>
            </a:r>
            <a:r>
              <a:rPr lang="en-US" altLang="ko-KR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32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활용 코드 분석</a:t>
            </a:r>
            <a:endParaRPr lang="ko-KR" altLang="en-US" sz="32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cxnSp>
        <p:nvCxnSpPr>
          <p:cNvPr id="70" name="직선 연결선 69"/>
          <p:cNvCxnSpPr>
            <a:stCxn id="55" idx="2"/>
          </p:cNvCxnSpPr>
          <p:nvPr/>
        </p:nvCxnSpPr>
        <p:spPr>
          <a:xfrm flipH="1">
            <a:off x="5915303" y="1181744"/>
            <a:ext cx="714816" cy="1374844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57" idx="2"/>
          </p:cNvCxnSpPr>
          <p:nvPr/>
        </p:nvCxnSpPr>
        <p:spPr>
          <a:xfrm>
            <a:off x="4257136" y="1884455"/>
            <a:ext cx="493343" cy="737449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58" idx="1"/>
          </p:cNvCxnSpPr>
          <p:nvPr/>
        </p:nvCxnSpPr>
        <p:spPr>
          <a:xfrm flipH="1">
            <a:off x="6755363" y="2142305"/>
            <a:ext cx="716050" cy="524973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59" idx="0"/>
          </p:cNvCxnSpPr>
          <p:nvPr/>
        </p:nvCxnSpPr>
        <p:spPr>
          <a:xfrm flipV="1">
            <a:off x="4424807" y="4009610"/>
            <a:ext cx="220234" cy="702558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61" idx="0"/>
          </p:cNvCxnSpPr>
          <p:nvPr/>
        </p:nvCxnSpPr>
        <p:spPr>
          <a:xfrm flipH="1" flipV="1">
            <a:off x="5794071" y="4034002"/>
            <a:ext cx="666829" cy="1709464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60" idx="1"/>
          </p:cNvCxnSpPr>
          <p:nvPr/>
        </p:nvCxnSpPr>
        <p:spPr>
          <a:xfrm flipH="1" flipV="1">
            <a:off x="6615404" y="4050742"/>
            <a:ext cx="946837" cy="923036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296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933788" y="633593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개발 환경 구축  </a:t>
            </a:r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: 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92" y="451661"/>
            <a:ext cx="804064" cy="101019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83356" y="1752498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raspberry pi 3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3356" y="3539472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Raspbian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os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gui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ver.)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이용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lum contras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73" y="4214441"/>
            <a:ext cx="2849232" cy="1602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34" y="4166100"/>
            <a:ext cx="1549745" cy="16993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183356" y="2645985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무선랜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(</a:t>
            </a:r>
            <a:r>
              <a:rPr lang="en-US" altLang="ko-KR" sz="24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wifi</a:t>
            </a:r>
            <a:r>
              <a:rPr lang="en-US" altLang="ko-KR" sz="24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)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설정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57996" y="1752498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jdk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, eclipse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설</a:t>
            </a:r>
            <a:r>
              <a:rPr lang="ko-KR" altLang="en-US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치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57996" y="2645985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raspberry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와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pc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간 원격제어 설정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31" y="4207475"/>
            <a:ext cx="3080567" cy="15802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31747" y="592189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Rasbian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실행 화면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1&gt;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1042" y="5921891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Rasbian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실행 화면</a:t>
            </a:r>
            <a:r>
              <a:rPr lang="en-US" altLang="ko-KR" sz="2000" dirty="0"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975205" y="5921891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Rasbian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os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</a:t>
            </a:r>
            <a:r>
              <a:rPr lang="ko-KR" altLang="en-US" sz="2800" dirty="0" err="1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사항ㅍ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973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933788" y="546503"/>
            <a:ext cx="306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 소스 분석 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3356" y="1394889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800" dirty="0">
                <a:latin typeface="Koverwatch" panose="02020603020101020101" pitchFamily="18" charset="-127"/>
                <a:ea typeface="Koverwatch" panose="02020603020101020101" pitchFamily="18" charset="-127"/>
              </a:rPr>
              <a:t>(Constrained Application Protocol)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83356" y="1961654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udp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/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ip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통신과 구조가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비슷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86418" y="4420190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캘리포니움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프레임워크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27" y="3180785"/>
            <a:ext cx="1219200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83356" y="2528419"/>
            <a:ext cx="3534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캘리포니움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프레임워크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13" y="4949447"/>
            <a:ext cx="5598370" cy="12899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26520" y="6295633"/>
            <a:ext cx="28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캘리포니움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프레임워크 소개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36" y="2223264"/>
            <a:ext cx="3112043" cy="28093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76311" y="5061967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github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올라온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오픈소스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949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887418" y="341392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테스트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1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40960" y="4766627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&lt;test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용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코드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079684" y="601753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&lt;test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실행 화면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974" y="1038180"/>
            <a:ext cx="6887605" cy="35595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687" y="1126222"/>
            <a:ext cx="4433783" cy="48032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652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887418" y="341392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테스트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2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03099" y="6137078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&lt;client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실행 화면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03" y="1036440"/>
            <a:ext cx="5399500" cy="25601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03" y="4106834"/>
            <a:ext cx="5917237" cy="204018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272881" y="3308179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&lt;test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용 </a:t>
            </a:r>
            <a:r>
              <a:rPr lang="en-US" altLang="ko-KR" sz="20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coap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client 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코드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94698" y="5295242"/>
            <a:ext cx="36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client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는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server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의 </a:t>
            </a:r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ping</a:t>
            </a:r>
            <a:r>
              <a:rPr lang="ko-KR" altLang="en-US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을 받고 메시지 출력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597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 rot="19113421">
            <a:off x="1611446" y="4414493"/>
            <a:ext cx="904875" cy="7743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0"/>
            <a:ext cx="253365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93504" y="-443438"/>
            <a:ext cx="2750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dirty="0" err="1" smtClean="0">
                <a:solidFill>
                  <a:schemeClr val="bg1">
                    <a:lumMod val="50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vip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9524" y="4034002"/>
            <a:ext cx="2667000" cy="7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2933788" y="633593"/>
            <a:ext cx="5166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Andorid</a:t>
            </a:r>
            <a:r>
              <a:rPr lang="en-US" altLang="ko-KR" sz="36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app, Bluetooth </a:t>
            </a:r>
            <a:r>
              <a:rPr lang="ko-KR" altLang="en-US" sz="36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프로토타입</a:t>
            </a:r>
            <a:endParaRPr lang="ko-KR" altLang="en-US" sz="36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83355" y="1752498"/>
            <a:ext cx="601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5.0(lollipop) or 6.0(marshmallow)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환경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83355" y="2434115"/>
            <a:ext cx="2765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studio 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사용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2064" y="4919436"/>
            <a:ext cx="6117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android studio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에 있는 </a:t>
            </a:r>
            <a:r>
              <a:rPr lang="en-US" altLang="ko-KR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BluetoothChat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</a:t>
            </a:r>
            <a:r>
              <a:rPr lang="en-US" altLang="ko-KR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sample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응용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2064" y="5679938"/>
            <a:ext cx="3401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◆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웹상에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있는 </a:t>
            </a:r>
            <a:r>
              <a:rPr lang="ko-KR" altLang="en-US" sz="2800" dirty="0" err="1" smtClean="0">
                <a:latin typeface="Koverwatch" panose="02020603020101020101" pitchFamily="18" charset="-127"/>
                <a:ea typeface="Koverwatch" panose="02020603020101020101" pitchFamily="18" charset="-127"/>
              </a:rPr>
              <a:t>오픈소스</a:t>
            </a:r>
            <a:r>
              <a:rPr lang="ko-KR" altLang="en-US" sz="28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 참고</a:t>
            </a:r>
            <a:endParaRPr lang="ko-KR" altLang="en-US" sz="28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9" y="2969007"/>
            <a:ext cx="1276890" cy="12768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02807" y="4311369"/>
            <a:ext cx="1555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verwatch" panose="02020603020101020101" pitchFamily="18" charset="-127"/>
                <a:ea typeface="Koverwatch" panose="02020603020101020101" pitchFamily="18" charset="-127"/>
              </a:rPr>
              <a:t>&lt;android studio&gt;</a:t>
            </a:r>
            <a:endParaRPr lang="ko-KR" altLang="en-US" sz="2000" dirty="0"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450" y="3308179"/>
            <a:ext cx="1940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회의 내용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/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진행 과정</a:t>
            </a:r>
            <a:endParaRPr lang="en-US" altLang="ko-KR" sz="2800" dirty="0" smtClean="0">
              <a:solidFill>
                <a:schemeClr val="bg1"/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향후 계획</a:t>
            </a:r>
            <a:endParaRPr lang="en-US" altLang="ko-KR" sz="2800" dirty="0" smtClean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endParaRPr lang="en-US" altLang="ko-KR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bg1">
                    <a:lumMod val="75000"/>
                  </a:schemeClr>
                </a:solidFill>
                <a:latin typeface="Koverwatch" panose="02020603020101020101" pitchFamily="18" charset="-127"/>
                <a:ea typeface="Koverwatch" panose="02020603020101020101" pitchFamily="18" charset="-127"/>
              </a:rPr>
              <a:t>기타 사항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Koverwatch" panose="02020603020101020101" pitchFamily="18" charset="-127"/>
              <a:ea typeface="Koverwatch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758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562</Words>
  <Application>Microsoft Office PowerPoint</Application>
  <PresentationFormat>와이드스크린</PresentationFormat>
  <Paragraphs>221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Koverwatch</vt:lpstr>
      <vt:lpstr>다음_Regular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Moonsub GWAK</dc:creator>
  <cp:lastModifiedBy>Ativ0049</cp:lastModifiedBy>
  <cp:revision>116</cp:revision>
  <dcterms:created xsi:type="dcterms:W3CDTF">2016-09-06T10:53:40Z</dcterms:created>
  <dcterms:modified xsi:type="dcterms:W3CDTF">2016-10-07T07:59:58Z</dcterms:modified>
</cp:coreProperties>
</file>